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94" r:id="rId3"/>
    <p:sldId id="270" r:id="rId4"/>
    <p:sldId id="307" r:id="rId5"/>
    <p:sldId id="296" r:id="rId6"/>
    <p:sldId id="297" r:id="rId7"/>
    <p:sldId id="298" r:id="rId8"/>
    <p:sldId id="303" r:id="rId9"/>
    <p:sldId id="304" r:id="rId10"/>
    <p:sldId id="299" r:id="rId11"/>
    <p:sldId id="309" r:id="rId12"/>
    <p:sldId id="310" r:id="rId13"/>
    <p:sldId id="306" r:id="rId14"/>
    <p:sldId id="300" r:id="rId15"/>
    <p:sldId id="308" r:id="rId16"/>
    <p:sldId id="261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21/11/2017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21/11/2017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21/11/2017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21/11/2017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21/11/2017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21/11/2017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21/11/2017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21/11/2017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pUVaKa_SwBQ?t=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youtube.com/watch?v=MLkKxNhQf5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OnstjDyS-Rc?t=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29LRdfCOr4" TargetMode="External"/><Relationship Id="rId7" Type="http://schemas.openxmlformats.org/officeDocument/2006/relationships/hyperlink" Target="https://www.facebook.com/pumaprideteam/posts/626404034187033" TargetMode="External"/><Relationship Id="rId2" Type="http://schemas.openxmlformats.org/officeDocument/2006/relationships/hyperlink" Target="https://youtu.be/VlHahwHngM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HI_-Hb9B4m0" TargetMode="External"/><Relationship Id="rId5" Type="http://schemas.openxmlformats.org/officeDocument/2006/relationships/hyperlink" Target="https://youtu.be/hzMkAYJiVFE" TargetMode="External"/><Relationship Id="rId4" Type="http://schemas.openxmlformats.org/officeDocument/2006/relationships/hyperlink" Target="https://youtu.be/z2oo7uyRR7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j/GP2D-GP2Y-function" TargetMode="External"/><Relationship Id="rId2" Type="http://schemas.openxmlformats.org/officeDocument/2006/relationships/hyperlink" Target="https://www.youtube.com/watch?v=qW8pOuJwMmY&amp;feature=youtu.b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" y="2733709"/>
            <a:ext cx="8958471" cy="1373070"/>
          </a:xfrm>
        </p:spPr>
        <p:txBody>
          <a:bodyPr/>
          <a:lstStyle/>
          <a:p>
            <a:pPr algn="ctr"/>
            <a:r>
              <a:rPr lang="es-ES" sz="4400" dirty="0">
                <a:solidFill>
                  <a:srgbClr val="FFFF00"/>
                </a:solidFill>
                <a:latin typeface="Robotaur Academy Italic" pitchFamily="2" charset="0"/>
              </a:rPr>
              <a:t>Implementación de algoritmos PID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estabilidad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660989"/>
          </a:xfrm>
        </p:spPr>
        <p:txBody>
          <a:bodyPr>
            <a:normAutofit lnSpcReduction="10000"/>
          </a:bodyPr>
          <a:lstStyle/>
          <a:p>
            <a:r>
              <a:rPr lang="es-ES" dirty="0"/>
              <a:t>Control de inclinación en </a:t>
            </a:r>
            <a:r>
              <a:rPr lang="es-ES" i="1" dirty="0"/>
              <a:t>pitch</a:t>
            </a:r>
            <a:r>
              <a:rPr lang="es-ES" dirty="0"/>
              <a:t> y </a:t>
            </a:r>
            <a:r>
              <a:rPr lang="es-ES" i="1" dirty="0"/>
              <a:t>roll</a:t>
            </a:r>
            <a:r>
              <a:rPr lang="es-ES" dirty="0"/>
              <a:t> con acelerómetro y giróscopo. Un PID para cada eje</a:t>
            </a:r>
          </a:p>
          <a:p>
            <a:r>
              <a:rPr lang="es-ES" dirty="0"/>
              <a:t>Acelerómetro: funciona como inclinómetro. Señala la dirección de la fuerza gravitatoria</a:t>
            </a:r>
          </a:p>
          <a:p>
            <a:r>
              <a:rPr lang="es-ES" dirty="0"/>
              <a:t>Giróscopo: da la velocidad de giro</a:t>
            </a:r>
          </a:p>
          <a:p>
            <a:r>
              <a:rPr lang="es-ES" dirty="0"/>
              <a:t>Se combinan para eliminar la deriva del giróscopo</a:t>
            </a:r>
          </a:p>
          <a:p>
            <a:r>
              <a:rPr lang="es-ES" dirty="0">
                <a:hlinkClick r:id="rId2"/>
              </a:rPr>
              <a:t>Demostración de control de estabilidad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30" y="3796747"/>
            <a:ext cx="4081669" cy="30612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54" y="4997862"/>
            <a:ext cx="5780603" cy="18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2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orientación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3"/>
            <a:ext cx="5861156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Control de orientación (</a:t>
            </a:r>
            <a:r>
              <a:rPr lang="es-ES" i="1" dirty="0"/>
              <a:t>yaw</a:t>
            </a:r>
            <a:r>
              <a:rPr lang="es-ES" dirty="0"/>
              <a:t>) con brújula y giróscopo</a:t>
            </a:r>
          </a:p>
          <a:p>
            <a:r>
              <a:rPr lang="es-ES" dirty="0"/>
              <a:t>El giróscopo es más rápido calculando la orientación, pero la brújula elimina el error de deriva del giróscopo</a:t>
            </a:r>
          </a:p>
          <a:p>
            <a:r>
              <a:rPr lang="es-ES" dirty="0"/>
              <a:t>Similar al PID de seguimiento de líneas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29" y="2832788"/>
            <a:ext cx="4803525" cy="31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0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posición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Control de posición con GPS o con visión artificial. Un PID para cada eje del plano XY</a:t>
            </a:r>
          </a:p>
          <a:p>
            <a:r>
              <a:rPr lang="es-ES" dirty="0"/>
              <a:t>Eliminan la deriva en la posición del dron</a:t>
            </a:r>
          </a:p>
          <a:p>
            <a:r>
              <a:rPr lang="es-ES" dirty="0">
                <a:hlinkClick r:id="rId2"/>
              </a:rPr>
              <a:t>Demostración de control de posición con visión artificial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05" y="4181934"/>
            <a:ext cx="2872921" cy="23629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8" y="4301518"/>
            <a:ext cx="6600000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Robotaur Academy Italic" pitchFamily="2" charset="0"/>
              </a:rPr>
              <a:t>Drones: control de altura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881662" cy="3599316"/>
          </a:xfrm>
        </p:spPr>
        <p:txBody>
          <a:bodyPr>
            <a:normAutofit/>
          </a:bodyPr>
          <a:lstStyle/>
          <a:p>
            <a:r>
              <a:rPr lang="es-ES" dirty="0"/>
              <a:t>Con barómetro: PID para el control de presión</a:t>
            </a:r>
          </a:p>
          <a:p>
            <a:r>
              <a:rPr lang="es-ES" dirty="0"/>
              <a:t>Con sensor de ultrasonidos: PID para el control de distancia al suelo</a:t>
            </a:r>
          </a:p>
          <a:p>
            <a:r>
              <a:rPr lang="es-ES" dirty="0">
                <a:hlinkClick r:id="rId2"/>
              </a:rPr>
              <a:t>Demostración de control de altura con sensor de ultrasonidos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063" y="4252197"/>
            <a:ext cx="2286467" cy="19795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3" y="4252197"/>
            <a:ext cx="2011678" cy="20116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61" y="3916299"/>
            <a:ext cx="4165220" cy="26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94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Apéndices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10994844" cy="3599316"/>
          </a:xfrm>
        </p:spPr>
        <p:txBody>
          <a:bodyPr>
            <a:normAutofit/>
          </a:bodyPr>
          <a:lstStyle/>
          <a:p>
            <a:r>
              <a:rPr lang="es-ES" dirty="0"/>
              <a:t>Cálculo de posición de línea para robots siguelíneas:</a:t>
            </a:r>
          </a:p>
          <a:p>
            <a:pPr marL="0" indent="0">
              <a:buNone/>
            </a:pPr>
            <a:r>
              <a:rPr lang="es-ES" sz="2200" dirty="0"/>
              <a:t>	</a:t>
            </a:r>
            <a:r>
              <a:rPr lang="es-ES" sz="2200" dirty="0" err="1"/>
              <a:t>for</a:t>
            </a:r>
            <a:r>
              <a:rPr lang="es-ES" sz="2200" dirty="0"/>
              <a:t>(i = 0; i &lt; </a:t>
            </a:r>
            <a:r>
              <a:rPr lang="es-ES" sz="2200" dirty="0" err="1"/>
              <a:t>N_sensores</a:t>
            </a:r>
            <a:r>
              <a:rPr lang="es-ES" sz="2200" dirty="0"/>
              <a:t>; i++)</a:t>
            </a:r>
            <a:br>
              <a:rPr lang="es-ES" sz="2200" dirty="0"/>
            </a:br>
            <a:r>
              <a:rPr lang="es-ES" sz="2200" dirty="0"/>
              <a:t>	{</a:t>
            </a:r>
            <a:br>
              <a:rPr lang="es-ES" sz="2200" dirty="0"/>
            </a:br>
            <a:r>
              <a:rPr lang="es-ES" sz="2200" dirty="0"/>
              <a:t>		media += </a:t>
            </a:r>
            <a:r>
              <a:rPr lang="es-ES" sz="2200" dirty="0" err="1"/>
              <a:t>valor_sensor</a:t>
            </a:r>
            <a:r>
              <a:rPr lang="es-ES" sz="2200" dirty="0"/>
              <a:t>[i] * (i+1) * 1000;</a:t>
            </a:r>
            <a:br>
              <a:rPr lang="es-ES" sz="2200" dirty="0"/>
            </a:br>
            <a:r>
              <a:rPr lang="es-ES" sz="2200" dirty="0"/>
              <a:t>		suma += </a:t>
            </a:r>
            <a:r>
              <a:rPr lang="es-ES" sz="2200" dirty="0" err="1"/>
              <a:t>valor_sensor</a:t>
            </a:r>
            <a:r>
              <a:rPr lang="es-ES" sz="2200" dirty="0"/>
              <a:t>[i];</a:t>
            </a:r>
            <a:br>
              <a:rPr lang="es-ES" sz="2200" dirty="0"/>
            </a:br>
            <a:r>
              <a:rPr lang="es-ES" sz="2200" dirty="0"/>
              <a:t>	}</a:t>
            </a:r>
            <a:br>
              <a:rPr lang="es-ES" sz="2200" dirty="0"/>
            </a:br>
            <a:r>
              <a:rPr lang="es-ES" sz="2200" dirty="0"/>
              <a:t>	</a:t>
            </a:r>
            <a:r>
              <a:rPr lang="es-ES" sz="2200" dirty="0" err="1"/>
              <a:t>posicion</a:t>
            </a:r>
            <a:r>
              <a:rPr lang="es-ES" sz="2200" dirty="0"/>
              <a:t> = media / suma; // Posición con el cero en el extremo</a:t>
            </a:r>
            <a:br>
              <a:rPr lang="es-ES" sz="2200" dirty="0"/>
            </a:br>
            <a:r>
              <a:rPr lang="es-ES" sz="2200" dirty="0"/>
              <a:t>	</a:t>
            </a:r>
            <a:r>
              <a:rPr lang="es-ES" sz="2200" dirty="0" err="1"/>
              <a:t>posicion_linea</a:t>
            </a:r>
            <a:r>
              <a:rPr lang="es-ES" sz="2200" dirty="0"/>
              <a:t> = </a:t>
            </a:r>
            <a:r>
              <a:rPr lang="es-ES" sz="2200" dirty="0" err="1"/>
              <a:t>posicion</a:t>
            </a:r>
            <a:r>
              <a:rPr lang="es-ES" sz="2200" dirty="0"/>
              <a:t> - (</a:t>
            </a:r>
            <a:r>
              <a:rPr lang="es-ES" sz="2200" dirty="0" err="1"/>
              <a:t>N_sensores</a:t>
            </a:r>
            <a:r>
              <a:rPr lang="es-ES" sz="2200" dirty="0"/>
              <a:t> +1)*1000/2; // Para centrar la posición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981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Apéndices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Pasos para calibrar un PID manualmente: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Poner todas las </a:t>
            </a:r>
            <a:r>
              <a:rPr lang="es-ES" dirty="0" err="1"/>
              <a:t>K's</a:t>
            </a:r>
            <a:r>
              <a:rPr lang="es-ES" dirty="0"/>
              <a:t> a cero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Ir aumentando poco a poco </a:t>
            </a:r>
            <a:r>
              <a:rPr lang="es-ES" dirty="0" err="1"/>
              <a:t>Kp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Cuando el robot empiece a cabecear, bajar un poco el valor de </a:t>
            </a:r>
            <a:r>
              <a:rPr lang="es-ES" dirty="0" err="1"/>
              <a:t>Kp</a:t>
            </a:r>
            <a:r>
              <a:rPr lang="es-ES" dirty="0"/>
              <a:t> y dejarlo fijo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Realizar los pasos 2 y 3 para calibrar </a:t>
            </a:r>
            <a:r>
              <a:rPr lang="es-ES" dirty="0" err="1"/>
              <a:t>Kd</a:t>
            </a:r>
            <a:endParaRPr lang="es-ES" dirty="0"/>
          </a:p>
          <a:p>
            <a:r>
              <a:rPr lang="es-ES" dirty="0"/>
              <a:t>Poniendo como ejemplo un robot siguelíneas, la respuesta varía si se modifica su velocidad lineal, por lo que habrá que realizar el cálculo de las </a:t>
            </a:r>
            <a:r>
              <a:rPr lang="es-ES" dirty="0" err="1"/>
              <a:t>K’s</a:t>
            </a:r>
            <a:r>
              <a:rPr lang="es-ES" dirty="0"/>
              <a:t> para cada velocidad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47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GitHub</a:t>
            </a:r>
          </a:p>
          <a:p>
            <a:pPr lvl="1"/>
            <a:r>
              <a:rPr lang="es-ES" dirty="0"/>
              <a:t>Rubén Espino: Resaj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 err="1"/>
              <a:t>JavierIH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25" y="2535655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2"/>
            <a:ext cx="4454896" cy="4077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  <a:p>
            <a:r>
              <a:rPr lang="es-ES" dirty="0"/>
              <a:t>Correo</a:t>
            </a:r>
          </a:p>
          <a:p>
            <a:pPr lvl="1"/>
            <a:r>
              <a:rPr lang="es-ES" dirty="0"/>
              <a:t>puma.pride@arc-robots.org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9" y="3888376"/>
            <a:ext cx="3765132" cy="28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093845" y="3180527"/>
            <a:ext cx="8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rgbClr val="FFFF00"/>
                </a:solidFill>
              </a:rPr>
              <a:t>¡¡Que los </a:t>
            </a:r>
            <a:r>
              <a:rPr lang="es-ES" sz="3600" dirty="0" err="1">
                <a:solidFill>
                  <a:srgbClr val="FFFF00"/>
                </a:solidFill>
              </a:rPr>
              <a:t>PIDs</a:t>
            </a:r>
            <a:r>
              <a:rPr lang="es-ES" sz="3600" dirty="0">
                <a:solidFill>
                  <a:srgbClr val="FFFF00"/>
                </a:solidFill>
              </a:rPr>
              <a:t> os acompañen!!</a:t>
            </a:r>
          </a:p>
        </p:txBody>
      </p:sp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626605"/>
          </a:xfrm>
        </p:spPr>
        <p:txBody>
          <a:bodyPr>
            <a:normAutofit/>
          </a:bodyPr>
          <a:lstStyle/>
          <a:p>
            <a:r>
              <a:rPr lang="es-ES" dirty="0"/>
              <a:t>¿Qué es un controlador PID?</a:t>
            </a:r>
          </a:p>
          <a:p>
            <a:r>
              <a:rPr lang="es-ES" dirty="0"/>
              <a:t>¿Cómo funciona un PID?</a:t>
            </a:r>
          </a:p>
          <a:p>
            <a:r>
              <a:rPr lang="es-ES" dirty="0"/>
              <a:t>Ejemplos de aplicación</a:t>
            </a:r>
          </a:p>
          <a:p>
            <a:r>
              <a:rPr lang="es-ES" dirty="0"/>
              <a:t>Apéndices</a:t>
            </a:r>
          </a:p>
          <a:p>
            <a:r>
              <a:rPr lang="es-ES" dirty="0"/>
              <a:t>Referencias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64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400" dirty="0">
                <a:solidFill>
                  <a:srgbClr val="FFFF00"/>
                </a:solidFill>
                <a:latin typeface="Robotaur Academy Italic" pitchFamily="2" charset="0"/>
              </a:rPr>
              <a:t>¿QUÉ ES UN controlador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5813244" cy="4302466"/>
          </a:xfrm>
        </p:spPr>
        <p:txBody>
          <a:bodyPr>
            <a:normAutofit lnSpcReduction="10000"/>
          </a:bodyPr>
          <a:lstStyle/>
          <a:p>
            <a:r>
              <a:rPr lang="es-ES" dirty="0"/>
              <a:t>Algoritmo que se emplea para contrarrestar los efectos de las perturbaciones en un sistema lineal</a:t>
            </a:r>
          </a:p>
          <a:p>
            <a:r>
              <a:rPr lang="es-ES" dirty="0"/>
              <a:t>Compuesto de las siguientes partes:</a:t>
            </a:r>
          </a:p>
          <a:p>
            <a:pPr lvl="1"/>
            <a:r>
              <a:rPr lang="es-ES" dirty="0"/>
              <a:t>Proporcional</a:t>
            </a:r>
          </a:p>
          <a:p>
            <a:pPr lvl="2"/>
            <a:r>
              <a:rPr lang="es-ES" dirty="0"/>
              <a:t>Detecta el error proporcional</a:t>
            </a:r>
          </a:p>
          <a:p>
            <a:pPr lvl="2"/>
            <a:r>
              <a:rPr lang="es-ES" dirty="0"/>
              <a:t>Corrección de posición</a:t>
            </a:r>
          </a:p>
          <a:p>
            <a:pPr lvl="1"/>
            <a:r>
              <a:rPr lang="es-ES" dirty="0"/>
              <a:t>Integral</a:t>
            </a:r>
          </a:p>
          <a:p>
            <a:pPr lvl="2"/>
            <a:r>
              <a:rPr lang="es-ES" dirty="0"/>
              <a:t>Detecta el error acumulado</a:t>
            </a:r>
          </a:p>
          <a:p>
            <a:pPr lvl="2"/>
            <a:r>
              <a:rPr lang="es-ES" dirty="0"/>
              <a:t>Oposición a las perturbaciones</a:t>
            </a:r>
          </a:p>
          <a:p>
            <a:pPr lvl="1"/>
            <a:r>
              <a:rPr lang="es-ES" dirty="0"/>
              <a:t>Derivativo</a:t>
            </a:r>
          </a:p>
          <a:p>
            <a:pPr lvl="2"/>
            <a:r>
              <a:rPr lang="es-ES" dirty="0"/>
              <a:t>Detecta la variación del error proporcional</a:t>
            </a:r>
          </a:p>
          <a:p>
            <a:pPr lvl="2"/>
            <a:r>
              <a:rPr lang="es-ES" dirty="0"/>
              <a:t>Corrección de velocidad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97" y="2864507"/>
            <a:ext cx="5133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¿Cómo funciona un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8132375" cy="411693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Proporcional = </a:t>
            </a:r>
            <a:r>
              <a:rPr lang="es-ES" dirty="0" err="1"/>
              <a:t>posición_objetivo</a:t>
            </a:r>
            <a:r>
              <a:rPr lang="es-ES" dirty="0"/>
              <a:t> – </a:t>
            </a:r>
            <a:r>
              <a:rPr lang="es-ES" dirty="0" err="1"/>
              <a:t>posición_actual</a:t>
            </a:r>
            <a:endParaRPr lang="es-ES" dirty="0"/>
          </a:p>
          <a:p>
            <a:r>
              <a:rPr lang="es-ES" dirty="0"/>
              <a:t>Integral = integral + proporcional</a:t>
            </a:r>
          </a:p>
          <a:p>
            <a:pPr lvl="1"/>
            <a:r>
              <a:rPr lang="es-ES" dirty="0"/>
              <a:t>Saturar integral para no hacer inestable el algoritmo</a:t>
            </a:r>
          </a:p>
          <a:p>
            <a:r>
              <a:rPr lang="es-ES" dirty="0"/>
              <a:t>Derivativo = proporcional – </a:t>
            </a:r>
            <a:r>
              <a:rPr lang="es-ES" dirty="0" err="1"/>
              <a:t>proporcional_anterior</a:t>
            </a:r>
            <a:endParaRPr lang="es-ES" dirty="0"/>
          </a:p>
          <a:p>
            <a:pPr lvl="1"/>
            <a:r>
              <a:rPr lang="es-ES" dirty="0"/>
              <a:t>Actualizar </a:t>
            </a:r>
            <a:r>
              <a:rPr lang="es-ES" dirty="0" err="1"/>
              <a:t>proporcional_anterior</a:t>
            </a:r>
            <a:r>
              <a:rPr lang="es-ES" dirty="0"/>
              <a:t> = proporcional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Error = </a:t>
            </a:r>
            <a:r>
              <a:rPr lang="es-ES" dirty="0" err="1"/>
              <a:t>kp</a:t>
            </a:r>
            <a:r>
              <a:rPr lang="es-ES" dirty="0"/>
              <a:t> * proporcional + </a:t>
            </a:r>
            <a:r>
              <a:rPr lang="es-ES" dirty="0" err="1"/>
              <a:t>ki</a:t>
            </a:r>
            <a:r>
              <a:rPr lang="es-ES" dirty="0"/>
              <a:t> * integral + </a:t>
            </a:r>
            <a:r>
              <a:rPr lang="es-ES" dirty="0" err="1"/>
              <a:t>kd</a:t>
            </a:r>
            <a:r>
              <a:rPr lang="es-ES" dirty="0"/>
              <a:t> * derivativo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13" y="2346723"/>
            <a:ext cx="4187687" cy="2909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82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ejemplos de aplicación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Control de motores</a:t>
            </a:r>
          </a:p>
          <a:p>
            <a:r>
              <a:rPr lang="es-ES" dirty="0"/>
              <a:t>Robots siguelíneas</a:t>
            </a:r>
          </a:p>
          <a:p>
            <a:pPr lvl="1"/>
            <a:r>
              <a:rPr lang="es-ES" dirty="0"/>
              <a:t>Seguimiento de líneas</a:t>
            </a:r>
          </a:p>
          <a:p>
            <a:pPr lvl="1"/>
            <a:r>
              <a:rPr lang="es-ES" dirty="0"/>
              <a:t>Rebufo en carreras</a:t>
            </a:r>
          </a:p>
          <a:p>
            <a:pPr lvl="1"/>
            <a:r>
              <a:rPr lang="es-ES" dirty="0"/>
              <a:t>Control de velocidad lineal</a:t>
            </a:r>
          </a:p>
          <a:p>
            <a:r>
              <a:rPr lang="es-ES" dirty="0"/>
              <a:t>Drones</a:t>
            </a:r>
          </a:p>
          <a:p>
            <a:pPr lvl="1"/>
            <a:r>
              <a:rPr lang="es-ES" dirty="0"/>
              <a:t>Control de estabilidad</a:t>
            </a:r>
          </a:p>
          <a:p>
            <a:pPr lvl="1"/>
            <a:r>
              <a:rPr lang="es-ES" dirty="0"/>
              <a:t>Control de orientación</a:t>
            </a:r>
          </a:p>
          <a:p>
            <a:pPr lvl="1"/>
            <a:r>
              <a:rPr lang="es-ES" dirty="0"/>
              <a:t>Control de posición</a:t>
            </a:r>
          </a:p>
          <a:p>
            <a:pPr lvl="1"/>
            <a:r>
              <a:rPr lang="es-ES" dirty="0"/>
              <a:t>Control de altura</a:t>
            </a:r>
          </a:p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26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Control de motores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2" y="2336872"/>
            <a:ext cx="11475636" cy="1280971"/>
          </a:xfrm>
        </p:spPr>
        <p:txBody>
          <a:bodyPr numCol="2">
            <a:normAutofit/>
          </a:bodyPr>
          <a:lstStyle/>
          <a:p>
            <a:r>
              <a:rPr lang="es-ES" dirty="0"/>
              <a:t>Control P de velocidad de un motor con lazo abierto (sin realimentación)</a:t>
            </a:r>
          </a:p>
          <a:p>
            <a:pPr lvl="1"/>
            <a:r>
              <a:rPr lang="es-ES" dirty="0"/>
              <a:t>Puede no alcanzar la posición objetivo</a:t>
            </a:r>
          </a:p>
          <a:p>
            <a:r>
              <a:rPr lang="es-ES" dirty="0"/>
              <a:t>Control PI de velocidad de un motor con lazo cerrado (con realimentación)</a:t>
            </a:r>
          </a:p>
          <a:p>
            <a:pPr lvl="1"/>
            <a:r>
              <a:rPr lang="es-ES" dirty="0"/>
              <a:t>Alcanza la posición objetivo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" y="3582732"/>
            <a:ext cx="6031470" cy="290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974" y="3582732"/>
            <a:ext cx="6075983" cy="2909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21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Robots siguelíneas:</a:t>
            </a:r>
            <a:b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seguimiento de 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Se trata de un control de velocidad angular</a:t>
            </a:r>
          </a:p>
          <a:p>
            <a:pPr marL="0" indent="0">
              <a:buNone/>
            </a:pPr>
            <a:r>
              <a:rPr lang="es-ES" dirty="0"/>
              <a:t>	velocidad_motor_izquierdo = velocidad_lineal + error</a:t>
            </a:r>
          </a:p>
          <a:p>
            <a:pPr marL="0" indent="0">
              <a:buNone/>
            </a:pPr>
            <a:r>
              <a:rPr lang="es-ES" dirty="0"/>
              <a:t>	velocidad_motor_derecho = velocidad_lineal - error</a:t>
            </a:r>
          </a:p>
          <a:p>
            <a:r>
              <a:rPr lang="es-ES" dirty="0">
                <a:hlinkClick r:id="rId2"/>
              </a:rPr>
              <a:t>Demostración de corrección en estático</a:t>
            </a:r>
            <a:endParaRPr lang="es-ES" dirty="0"/>
          </a:p>
          <a:p>
            <a:r>
              <a:rPr lang="es-ES" dirty="0">
                <a:hlinkClick r:id="rId3"/>
              </a:rPr>
              <a:t>Demostración con PID sobreamortiguado</a:t>
            </a:r>
            <a:endParaRPr lang="es-ES" dirty="0"/>
          </a:p>
          <a:p>
            <a:r>
              <a:rPr lang="es-ES" dirty="0">
                <a:hlinkClick r:id="rId4"/>
              </a:rPr>
              <a:t>Demostración con PID subamortiguado</a:t>
            </a:r>
            <a:endParaRPr lang="es-ES" dirty="0"/>
          </a:p>
          <a:p>
            <a:r>
              <a:rPr lang="es-ES" dirty="0">
                <a:hlinkClick r:id="rId5"/>
              </a:rPr>
              <a:t>Demostración con PID con amortiguamiento crítico</a:t>
            </a:r>
            <a:endParaRPr lang="es-ES" dirty="0"/>
          </a:p>
          <a:p>
            <a:r>
              <a:rPr lang="es-ES" dirty="0">
                <a:hlinkClick r:id="rId6"/>
              </a:rPr>
              <a:t>Mi primer PID en un robot rastreador</a:t>
            </a:r>
            <a:endParaRPr lang="es-ES" dirty="0"/>
          </a:p>
          <a:p>
            <a:r>
              <a:rPr lang="es-ES" dirty="0">
                <a:hlinkClick r:id="rId7"/>
              </a:rPr>
              <a:t>Desarrollo detallado del PID para el seguimiento de línea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32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Robots siguelíneas:</a:t>
            </a:r>
            <a:b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rebufo en carreras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s-ES" dirty="0"/>
              <a:t>Para seguir al oponente es necesario incorporar un sensor de distancia frontal analógico</a:t>
            </a:r>
          </a:p>
          <a:p>
            <a:pPr lvl="1"/>
            <a:r>
              <a:rPr lang="es-ES" dirty="0">
                <a:hlinkClick r:id="rId2"/>
              </a:rPr>
              <a:t>Pumatrón cogiendo el rebufo</a:t>
            </a:r>
            <a:endParaRPr lang="es-ES" dirty="0"/>
          </a:p>
          <a:p>
            <a:r>
              <a:rPr lang="es-ES" dirty="0"/>
              <a:t>Si la función de transferencia del sensor analógico no es lineal, hay que linealizarla</a:t>
            </a:r>
          </a:p>
          <a:p>
            <a:pPr lvl="1"/>
            <a:r>
              <a:rPr lang="es-ES" dirty="0">
                <a:hlinkClick r:id="rId3"/>
              </a:rPr>
              <a:t>Linealización de los sensores GP2D120 y GP2Y0A21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t="10234" r="34818" b="29586"/>
          <a:stretch/>
        </p:blipFill>
        <p:spPr>
          <a:xfrm>
            <a:off x="5404512" y="2047164"/>
            <a:ext cx="6787487" cy="48108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17484" r="15488" b="5287"/>
          <a:stretch/>
        </p:blipFill>
        <p:spPr>
          <a:xfrm>
            <a:off x="1908313" y="4527372"/>
            <a:ext cx="2491408" cy="23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Robots siguelíneas:</a:t>
            </a:r>
            <a:b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</a:br>
            <a:r>
              <a:rPr lang="es-ES" sz="2800" dirty="0">
                <a:solidFill>
                  <a:srgbClr val="FFFF00"/>
                </a:solidFill>
                <a:latin typeface="Robotaur Academy Italic" pitchFamily="2" charset="0"/>
              </a:rPr>
              <a:t>control de velocidad lineal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 incorpora un encoder en cada motor para leer la velocidad y cerrar el lazo de realimentación</a:t>
            </a:r>
          </a:p>
          <a:p>
            <a:r>
              <a:rPr lang="es-ES" dirty="0"/>
              <a:t>Se emplea para que las perturbaciones como los desniveles en la pista o el descenso de tensión de la batería afecten lo mínimo posible a la velocidad del robot</a:t>
            </a:r>
          </a:p>
          <a:p>
            <a:r>
              <a:rPr lang="es-ES" dirty="0"/>
              <a:t>Velocidad_lineal = (V_motor_izq + V_motor_der) / 2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3962400"/>
            <a:ext cx="3860799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0335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2152</TotalTime>
  <Words>651</Words>
  <Application>Microsoft Office PowerPoint</Application>
  <PresentationFormat>Panorámica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Robotaur Academy Italic</vt:lpstr>
      <vt:lpstr>Trebuchet MS</vt:lpstr>
      <vt:lpstr>Berlín</vt:lpstr>
      <vt:lpstr>Implementación de algoritmos PID</vt:lpstr>
      <vt:lpstr>ÍNDICE</vt:lpstr>
      <vt:lpstr>¿QUÉ ES UN controlador PID?</vt:lpstr>
      <vt:lpstr>¿Cómo funciona un PID?</vt:lpstr>
      <vt:lpstr>ejemplos de aplicación</vt:lpstr>
      <vt:lpstr>Control de motores</vt:lpstr>
      <vt:lpstr>Robots siguelíneas: seguimiento de líneas</vt:lpstr>
      <vt:lpstr>Robots siguelíneas: rebufo en carreras</vt:lpstr>
      <vt:lpstr>Robots siguelíneas: control de velocidad lineal</vt:lpstr>
      <vt:lpstr>Drones: control de estabilidad</vt:lpstr>
      <vt:lpstr>Drones: control de orientación</vt:lpstr>
      <vt:lpstr>Drones: control de posición</vt:lpstr>
      <vt:lpstr>Drones: control de altura</vt:lpstr>
      <vt:lpstr>Apéndices</vt:lpstr>
      <vt:lpstr>Apéndices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resaj</cp:lastModifiedBy>
  <cp:revision>145</cp:revision>
  <dcterms:created xsi:type="dcterms:W3CDTF">2016-11-04T09:25:46Z</dcterms:created>
  <dcterms:modified xsi:type="dcterms:W3CDTF">2017-11-21T00:26:33Z</dcterms:modified>
</cp:coreProperties>
</file>